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89" r:id="rId6"/>
    <p:sldId id="290" r:id="rId7"/>
    <p:sldId id="291" r:id="rId8"/>
  </p:sldIdLst>
  <p:sldSz cx="9144000" cy="5143500" type="screen16x9"/>
  <p:notesSz cx="6858000" cy="9144000"/>
  <p:embeddedFontLst>
    <p:embeddedFont>
      <p:font typeface="Noto Sans KR" panose="020B0600000101010101" charset="-127"/>
      <p:regular r:id="rId10"/>
      <p:bold r:id="rId11"/>
    </p:embeddedFont>
    <p:embeddedFont>
      <p:font typeface="Noto Sans KR Medium" panose="020B0600000101010101" charset="-127"/>
      <p:regular r:id="rId12"/>
    </p:embeddedFont>
    <p:embeddedFont>
      <p:font typeface="Bebas Neue" panose="020B0606020202050201" pitchFamily="34" charset="0"/>
      <p:regular r:id="rId13"/>
    </p:embeddedFont>
    <p:embeddedFont>
      <p:font typeface="Nunito Light" pitchFamily="2" charset="0"/>
      <p:regular r:id="rId14"/>
      <p:italic r:id="rId15"/>
    </p:embeddedFont>
    <p:embeddedFont>
      <p:font typeface="Playfair Display ExtraBold" panose="020B0600000101010101" charset="0"/>
      <p:bold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769D"/>
    <a:srgbClr val="76C808"/>
    <a:srgbClr val="6EBDB0"/>
    <a:srgbClr val="B2DCD5"/>
    <a:srgbClr val="FF4759"/>
    <a:srgbClr val="FFC247"/>
    <a:srgbClr val="3C89FA"/>
    <a:srgbClr val="E7C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9352A9-2B63-4AD2-B8CD-3DEFD3B06E96}">
  <a:tblStyle styleId="{519352A9-2B63-4AD2-B8CD-3DEFD3B06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18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0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937625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937625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84346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>
            <a:off x="3484346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/>
          </p:nvPr>
        </p:nvSpPr>
        <p:spPr>
          <a:xfrm>
            <a:off x="6031073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6031073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925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46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 hasCustomPrompt="1"/>
          </p:nvPr>
        </p:nvSpPr>
        <p:spPr>
          <a:xfrm>
            <a:off x="6751373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277000" y="2571750"/>
            <a:ext cx="4590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44525" y="1687288"/>
            <a:ext cx="6255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1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/>
        </p:nvSpPr>
        <p:spPr>
          <a:xfrm>
            <a:off x="2684850" y="539500"/>
            <a:ext cx="3774300" cy="3774300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2697810" y="1519691"/>
            <a:ext cx="3761340" cy="1813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7000" dirty="0" err="1"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침대학교</a:t>
            </a:r>
            <a:r>
              <a:rPr lang="en-US" altLang="ko-KR" sz="7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  <a:endParaRPr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accent6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V1.0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83" name="Google Shape;83;p22"/>
          <p:cNvGrpSpPr/>
          <p:nvPr/>
        </p:nvGrpSpPr>
        <p:grpSpPr>
          <a:xfrm>
            <a:off x="6967625" y="394825"/>
            <a:ext cx="2582400" cy="289350"/>
            <a:chOff x="6967625" y="394825"/>
            <a:chExt cx="2582400" cy="289350"/>
          </a:xfrm>
        </p:grpSpPr>
        <p:sp>
          <p:nvSpPr>
            <p:cNvPr id="84" name="Google Shape;84;p2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" name="Google Shape;112;p2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3" name="Google Shape;113;p22"/>
          <p:cNvGrpSpPr/>
          <p:nvPr/>
        </p:nvGrpSpPr>
        <p:grpSpPr>
          <a:xfrm>
            <a:off x="1155575" y="394833"/>
            <a:ext cx="289350" cy="867900"/>
            <a:chOff x="1006725" y="1731408"/>
            <a:chExt cx="289350" cy="867900"/>
          </a:xfrm>
        </p:grpSpPr>
        <p:sp>
          <p:nvSpPr>
            <p:cNvPr id="114" name="Google Shape;114;p22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3"/>
          <p:cNvGrpSpPr/>
          <p:nvPr/>
        </p:nvGrpSpPr>
        <p:grpSpPr>
          <a:xfrm>
            <a:off x="6408275" y="740326"/>
            <a:ext cx="2582400" cy="289350"/>
            <a:chOff x="6967625" y="394825"/>
            <a:chExt cx="2582400" cy="289350"/>
          </a:xfrm>
        </p:grpSpPr>
        <p:sp>
          <p:nvSpPr>
            <p:cNvPr id="129" name="Google Shape;129;p23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문서 이력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" name="Google Shape;720;p40"/>
          <p:cNvGraphicFramePr/>
          <p:nvPr>
            <p:extLst>
              <p:ext uri="{D42A27DB-BD31-4B8C-83A1-F6EECF244321}">
                <p14:modId xmlns:p14="http://schemas.microsoft.com/office/powerpoint/2010/main" val="2344656058"/>
              </p:ext>
            </p:extLst>
          </p:nvPr>
        </p:nvGraphicFramePr>
        <p:xfrm>
          <a:off x="872150" y="1141527"/>
          <a:ext cx="7399700" cy="280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200">
                  <a:extLst>
                    <a:ext uri="{9D8B030D-6E8A-4147-A177-3AD203B41FA5}">
                      <a16:colId xmlns:a16="http://schemas.microsoft.com/office/drawing/2014/main" val="3164609465"/>
                    </a:ext>
                  </a:extLst>
                </a:gridCol>
                <a:gridCol w="3556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44">
                  <a:extLst>
                    <a:ext uri="{9D8B030D-6E8A-4147-A177-3AD203B41FA5}">
                      <a16:colId xmlns:a16="http://schemas.microsoft.com/office/drawing/2014/main" val="1063899035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버전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변경일자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PAGE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내용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B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29418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1.0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2023-03-03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프로젝트개요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정보구조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 err="1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최초작성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4234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1.1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2023-03-06</a:t>
                      </a: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로그인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회원정보확인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수강신청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학과게시판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마이페이지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학생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)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1.2</a:t>
                      </a: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0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2023-03.07</a:t>
                      </a: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강의시간표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마이페이지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교수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),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학사관리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교수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),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학사관리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조교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Barlow"/>
                          <a:sym typeface="Barlow"/>
                        </a:rPr>
                        <a:t>)</a:t>
                      </a: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19996" y="277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목차</a:t>
            </a:r>
            <a:endParaRPr sz="4000" dirty="0"/>
          </a:p>
        </p:txBody>
      </p:sp>
      <p:cxnSp>
        <p:nvCxnSpPr>
          <p:cNvPr id="182" name="Google Shape;182;p24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87" name="Google Shape;187;p24"/>
          <p:cNvGrpSpPr/>
          <p:nvPr/>
        </p:nvGrpSpPr>
        <p:grpSpPr>
          <a:xfrm>
            <a:off x="-62573" y="959839"/>
            <a:ext cx="1629900" cy="289350"/>
            <a:chOff x="7920125" y="394825"/>
            <a:chExt cx="1629900" cy="289350"/>
          </a:xfrm>
        </p:grpSpPr>
        <p:sp>
          <p:nvSpPr>
            <p:cNvPr id="188" name="Google Shape;188;p24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8" name="Google Shape;720;p40"/>
          <p:cNvGraphicFramePr/>
          <p:nvPr>
            <p:extLst>
              <p:ext uri="{D42A27DB-BD31-4B8C-83A1-F6EECF244321}">
                <p14:modId xmlns:p14="http://schemas.microsoft.com/office/powerpoint/2010/main" val="3977749996"/>
              </p:ext>
            </p:extLst>
          </p:nvPr>
        </p:nvGraphicFramePr>
        <p:xfrm>
          <a:off x="1651926" y="959838"/>
          <a:ext cx="6772071" cy="3367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542">
                  <a:extLst>
                    <a:ext uri="{9D8B030D-6E8A-4147-A177-3AD203B41FA5}">
                      <a16:colId xmlns:a16="http://schemas.microsoft.com/office/drawing/2014/main" val="3164609465"/>
                    </a:ext>
                  </a:extLst>
                </a:gridCol>
                <a:gridCol w="33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구분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화면이름</a:t>
                      </a:r>
                      <a:endParaRPr sz="1100" b="1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Barlow"/>
                          <a:sym typeface="Barlow"/>
                        </a:rPr>
                        <a:t>번호</a:t>
                      </a:r>
                      <a:endParaRPr sz="11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294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42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582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89811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201" y="3096655"/>
            <a:ext cx="2336056" cy="1873151"/>
          </a:xfrm>
          <a:prstGeom prst="rect">
            <a:avLst/>
          </a:prstGeom>
        </p:spPr>
      </p:pic>
      <p:grpSp>
        <p:nvGrpSpPr>
          <p:cNvPr id="28" name="Google Shape;303;p27"/>
          <p:cNvGrpSpPr/>
          <p:nvPr/>
        </p:nvGrpSpPr>
        <p:grpSpPr>
          <a:xfrm rot="-899982">
            <a:off x="-610786" y="2807619"/>
            <a:ext cx="2451226" cy="2451226"/>
            <a:chOff x="269239" y="624399"/>
            <a:chExt cx="2386800" cy="2386800"/>
          </a:xfrm>
        </p:grpSpPr>
        <p:sp>
          <p:nvSpPr>
            <p:cNvPr id="29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2756813" y="1588157"/>
            <a:ext cx="363037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재학생들을 위한 수강신청 사이트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2826" y="1078599"/>
            <a:ext cx="169834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85923" y="2221692"/>
            <a:ext cx="4972151" cy="1115455"/>
          </a:xfrm>
          <a:prstGeom prst="rect">
            <a:avLst/>
          </a:prstGeom>
          <a:noFill/>
          <a:ln w="38100">
            <a:solidFill>
              <a:srgbClr val="B2D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핵심 타겟 </a:t>
            </a:r>
            <a:r>
              <a:rPr lang="en-US" altLang="ko-KR" sz="2500" dirty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25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학교에 재학중인 재학생</a:t>
            </a:r>
            <a:endParaRPr lang="en-US" altLang="ko-KR" sz="25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500" dirty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채널 </a:t>
            </a:r>
            <a:r>
              <a:rPr lang="en-US" altLang="ko-KR" sz="2500" dirty="0">
                <a:solidFill>
                  <a:srgbClr val="FF47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5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PC/</a:t>
            </a:r>
            <a:r>
              <a:rPr lang="ko-KR" altLang="en-US" sz="25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모바일 웹사이트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46982" y="1525663"/>
            <a:ext cx="850031" cy="50302"/>
          </a:xfrm>
          <a:prstGeom prst="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5774" y="1168745"/>
            <a:ext cx="2168065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목적과 효과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47" name="Google Shape;432;p30"/>
          <p:cNvSpPr txBox="1"/>
          <p:nvPr/>
        </p:nvSpPr>
        <p:spPr>
          <a:xfrm flipH="1">
            <a:off x="5543684" y="2143013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효율적인 프로젝트 관리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grpSp>
        <p:nvGrpSpPr>
          <p:cNvPr id="51" name="Google Shape;437;p30"/>
          <p:cNvGrpSpPr/>
          <p:nvPr/>
        </p:nvGrpSpPr>
        <p:grpSpPr>
          <a:xfrm>
            <a:off x="3968479" y="3355665"/>
            <a:ext cx="1201462" cy="1201462"/>
            <a:chOff x="3898411" y="1995974"/>
            <a:chExt cx="1347232" cy="1347232"/>
          </a:xfrm>
        </p:grpSpPr>
        <p:grpSp>
          <p:nvGrpSpPr>
            <p:cNvPr id="52" name="Google Shape;438;p30"/>
            <p:cNvGrpSpPr/>
            <p:nvPr/>
          </p:nvGrpSpPr>
          <p:grpSpPr>
            <a:xfrm rot="-899921">
              <a:off x="4022014" y="2119577"/>
              <a:ext cx="1100025" cy="1100025"/>
              <a:chOff x="283373" y="638608"/>
              <a:chExt cx="2358600" cy="2358600"/>
            </a:xfrm>
          </p:grpSpPr>
          <p:sp>
            <p:nvSpPr>
              <p:cNvPr id="54" name="Google Shape;439;p30"/>
              <p:cNvSpPr/>
              <p:nvPr/>
            </p:nvSpPr>
            <p:spPr>
              <a:xfrm rot="3599748">
                <a:off x="599383" y="954618"/>
                <a:ext cx="1726581" cy="1726581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40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441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42;p30"/>
          <p:cNvGrpSpPr/>
          <p:nvPr/>
        </p:nvGrpSpPr>
        <p:grpSpPr>
          <a:xfrm>
            <a:off x="3961297" y="2568892"/>
            <a:ext cx="1215827" cy="1215827"/>
            <a:chOff x="3890328" y="1987874"/>
            <a:chExt cx="1363340" cy="1363340"/>
          </a:xfrm>
        </p:grpSpPr>
        <p:grpSp>
          <p:nvGrpSpPr>
            <p:cNvPr id="57" name="Google Shape;443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59" name="Google Shape;444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45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446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47;p30"/>
          <p:cNvGrpSpPr/>
          <p:nvPr/>
        </p:nvGrpSpPr>
        <p:grpSpPr>
          <a:xfrm>
            <a:off x="3961297" y="1789342"/>
            <a:ext cx="1215827" cy="1215827"/>
            <a:chOff x="3890328" y="1987874"/>
            <a:chExt cx="1363340" cy="1363340"/>
          </a:xfrm>
        </p:grpSpPr>
        <p:grpSp>
          <p:nvGrpSpPr>
            <p:cNvPr id="62" name="Google Shape;448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64" name="Google Shape;449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50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451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52;p30"/>
          <p:cNvGrpSpPr/>
          <p:nvPr/>
        </p:nvGrpSpPr>
        <p:grpSpPr>
          <a:xfrm>
            <a:off x="3961297" y="1009792"/>
            <a:ext cx="1215827" cy="1215827"/>
            <a:chOff x="3890328" y="1987874"/>
            <a:chExt cx="1363340" cy="1363340"/>
          </a:xfrm>
        </p:grpSpPr>
        <p:grpSp>
          <p:nvGrpSpPr>
            <p:cNvPr id="67" name="Google Shape;453;p30"/>
            <p:cNvGrpSpPr/>
            <p:nvPr/>
          </p:nvGrpSpPr>
          <p:grpSpPr>
            <a:xfrm rot="-899921">
              <a:off x="4015410" y="2112956"/>
              <a:ext cx="1113177" cy="1113177"/>
              <a:chOff x="269239" y="624399"/>
              <a:chExt cx="2386800" cy="2386800"/>
            </a:xfrm>
          </p:grpSpPr>
          <p:sp>
            <p:nvSpPr>
              <p:cNvPr id="69" name="Google Shape;454;p30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55;p30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456;p30"/>
            <p:cNvSpPr/>
            <p:nvPr/>
          </p:nvSpPr>
          <p:spPr>
            <a:xfrm>
              <a:off x="4234798" y="2332344"/>
              <a:ext cx="674400" cy="674400"/>
            </a:xfrm>
            <a:prstGeom prst="ellipse">
              <a:avLst/>
            </a:prstGeom>
            <a:solidFill>
              <a:srgbClr val="9F7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" name="Google Shape;457;p30"/>
          <p:cNvCxnSpPr>
            <a:endCxn id="68" idx="6"/>
          </p:cNvCxnSpPr>
          <p:nvPr/>
        </p:nvCxnSpPr>
        <p:spPr>
          <a:xfrm rot="10800000">
            <a:off x="4869775" y="1617705"/>
            <a:ext cx="248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459;p30"/>
          <p:cNvCxnSpPr>
            <a:stCxn id="63" idx="2"/>
          </p:cNvCxnSpPr>
          <p:nvPr/>
        </p:nvCxnSpPr>
        <p:spPr>
          <a:xfrm rot="10800000">
            <a:off x="4026095" y="2397255"/>
            <a:ext cx="242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461;p30"/>
          <p:cNvCxnSpPr>
            <a:stCxn id="58" idx="6"/>
            <a:endCxn id="84" idx="2"/>
          </p:cNvCxnSpPr>
          <p:nvPr/>
        </p:nvCxnSpPr>
        <p:spPr>
          <a:xfrm>
            <a:off x="4869925" y="3176805"/>
            <a:ext cx="248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463;p30"/>
          <p:cNvCxnSpPr>
            <a:stCxn id="53" idx="2"/>
            <a:endCxn id="90" idx="6"/>
          </p:cNvCxnSpPr>
          <p:nvPr/>
        </p:nvCxnSpPr>
        <p:spPr>
          <a:xfrm rot="10800000">
            <a:off x="4026070" y="3956355"/>
            <a:ext cx="242400" cy="0"/>
          </a:xfrm>
          <a:prstGeom prst="straightConnector1">
            <a:avLst/>
          </a:prstGeom>
          <a:noFill/>
          <a:ln w="9525" cap="flat" cmpd="sng">
            <a:solidFill>
              <a:srgbClr val="9F769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465;p30"/>
          <p:cNvCxnSpPr/>
          <p:nvPr/>
        </p:nvCxnSpPr>
        <p:spPr>
          <a:xfrm>
            <a:off x="5122152" y="1617705"/>
            <a:ext cx="375722" cy="6663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" name="Google Shape;466;p30"/>
          <p:cNvCxnSpPr/>
          <p:nvPr/>
        </p:nvCxnSpPr>
        <p:spPr>
          <a:xfrm rot="10800000">
            <a:off x="3416919" y="2284005"/>
            <a:ext cx="605400" cy="113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7" name="Google Shape;467;p30"/>
          <p:cNvCxnSpPr/>
          <p:nvPr/>
        </p:nvCxnSpPr>
        <p:spPr>
          <a:xfrm>
            <a:off x="5108863" y="3176805"/>
            <a:ext cx="590700" cy="861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" name="Google Shape;468;p30"/>
          <p:cNvCxnSpPr/>
          <p:nvPr/>
        </p:nvCxnSpPr>
        <p:spPr>
          <a:xfrm rot="10800000">
            <a:off x="3419245" y="3262755"/>
            <a:ext cx="605400" cy="693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9" name="Google Shape;469;p30"/>
          <p:cNvSpPr txBox="1">
            <a:spLocks noGrp="1"/>
          </p:cNvSpPr>
          <p:nvPr>
            <p:ph type="title" idx="4294967295"/>
          </p:nvPr>
        </p:nvSpPr>
        <p:spPr>
          <a:xfrm>
            <a:off x="4201860" y="14040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01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0" name="Google Shape;470;p30"/>
          <p:cNvSpPr txBox="1">
            <a:spLocks noGrp="1"/>
          </p:cNvSpPr>
          <p:nvPr>
            <p:ph type="title" idx="4294967295"/>
          </p:nvPr>
        </p:nvSpPr>
        <p:spPr>
          <a:xfrm>
            <a:off x="4201860" y="21734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02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1" name="Google Shape;471;p30"/>
          <p:cNvSpPr txBox="1">
            <a:spLocks noGrp="1"/>
          </p:cNvSpPr>
          <p:nvPr>
            <p:ph type="title" idx="4294967295"/>
          </p:nvPr>
        </p:nvSpPr>
        <p:spPr>
          <a:xfrm>
            <a:off x="4201860" y="295169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03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2" name="Google Shape;472;p30"/>
          <p:cNvSpPr txBox="1">
            <a:spLocks noGrp="1"/>
          </p:cNvSpPr>
          <p:nvPr>
            <p:ph type="title" idx="4294967295"/>
          </p:nvPr>
        </p:nvSpPr>
        <p:spPr>
          <a:xfrm>
            <a:off x="4201860" y="37325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04</a:t>
            </a:r>
            <a:endParaRPr sz="3000" b="1" dirty="0">
              <a:solidFill>
                <a:schemeClr val="accent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79" name="Google Shape;432;p30"/>
          <p:cNvSpPr txBox="1"/>
          <p:nvPr/>
        </p:nvSpPr>
        <p:spPr>
          <a:xfrm flipH="1">
            <a:off x="724952" y="2158811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효과적인 프로젝트 개발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sp>
        <p:nvSpPr>
          <p:cNvPr id="181" name="Google Shape;432;p30"/>
          <p:cNvSpPr txBox="1"/>
          <p:nvPr/>
        </p:nvSpPr>
        <p:spPr>
          <a:xfrm flipH="1">
            <a:off x="5684270" y="3299036"/>
            <a:ext cx="26997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팀원 간 협업을 통해 성장 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  <p:sp>
        <p:nvSpPr>
          <p:cNvPr id="85" name="Google Shape;432;p30"/>
          <p:cNvSpPr txBox="1"/>
          <p:nvPr/>
        </p:nvSpPr>
        <p:spPr>
          <a:xfrm flipH="1">
            <a:off x="905473" y="3106586"/>
            <a:ext cx="248787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layfair Display ExtraBold"/>
                <a:sym typeface="Playfair Display ExtraBold"/>
              </a:rPr>
              <a:t>개발 비용 낭비 최소화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layfair Display ExtraBold"/>
              <a:sym typeface="Playfair Displ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5182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2767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913102" y="1239538"/>
            <a:ext cx="131779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기간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sp>
        <p:nvSpPr>
          <p:cNvPr id="83" name="Google Shape;302;p27"/>
          <p:cNvSpPr txBox="1">
            <a:spLocks noGrp="1"/>
          </p:cNvSpPr>
          <p:nvPr>
            <p:ph type="title"/>
          </p:nvPr>
        </p:nvSpPr>
        <p:spPr>
          <a:xfrm>
            <a:off x="2664381" y="1647349"/>
            <a:ext cx="3815238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2023.02.27~ 2023.03.17(15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929599" y="2508221"/>
            <a:ext cx="1317796" cy="375830"/>
          </a:xfrm>
          <a:prstGeom prst="roundRect">
            <a:avLst/>
          </a:prstGeom>
          <a:solidFill>
            <a:srgbClr val="6EB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인원</a:t>
            </a:r>
          </a:p>
        </p:txBody>
      </p:sp>
      <p:sp>
        <p:nvSpPr>
          <p:cNvPr id="86" name="Google Shape;302;p27"/>
          <p:cNvSpPr txBox="1">
            <a:spLocks/>
          </p:cNvSpPr>
          <p:nvPr/>
        </p:nvSpPr>
        <p:spPr>
          <a:xfrm>
            <a:off x="2680878" y="2916032"/>
            <a:ext cx="3815238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53795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7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304" name="Google Shape;304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823604" y="317686"/>
            <a:ext cx="518864" cy="518864"/>
          </a:xfrm>
          <a:prstGeom prst="ellipse">
            <a:avLst/>
          </a:prstGeom>
          <a:solidFill>
            <a:srgbClr val="6EBD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310" name="Google Shape;310;p27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" name="Google Shape;172;p24"/>
          <p:cNvSpPr txBox="1">
            <a:spLocks/>
          </p:cNvSpPr>
          <p:nvPr/>
        </p:nvSpPr>
        <p:spPr>
          <a:xfrm>
            <a:off x="1321779" y="317686"/>
            <a:ext cx="44495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ko-KR" altLang="en-US" sz="3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정보 구조</a:t>
            </a:r>
            <a:r>
              <a:rPr lang="en-US" altLang="ko-KR" sz="3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(IA)</a:t>
            </a:r>
            <a:endParaRPr lang="ko-KR" altLang="en-US" sz="3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9" y="3217704"/>
            <a:ext cx="2336056" cy="1873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83" y="727414"/>
            <a:ext cx="5713425" cy="37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5725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113</Words>
  <Application>Microsoft Office PowerPoint</Application>
  <PresentationFormat>화면 슬라이드 쇼(16:9)</PresentationFormat>
  <Paragraphs>42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Nunito Light</vt:lpstr>
      <vt:lpstr>Arial</vt:lpstr>
      <vt:lpstr>Bebas Neue</vt:lpstr>
      <vt:lpstr>Noto Sans KR Medium</vt:lpstr>
      <vt:lpstr>Noto Sans KR</vt:lpstr>
      <vt:lpstr>Roboto</vt:lpstr>
      <vt:lpstr>Playfair Display ExtraBold</vt:lpstr>
      <vt:lpstr>Minimalist Business Basic Template by Slidesgo</vt:lpstr>
      <vt:lpstr>침대학교 스토리보드</vt:lpstr>
      <vt:lpstr>문서 이력</vt:lpstr>
      <vt:lpstr>목차</vt:lpstr>
      <vt:lpstr>재학생들을 위한 수강신청 사이트</vt:lpstr>
      <vt:lpstr>01</vt:lpstr>
      <vt:lpstr>2023.02.27~ 2023.03.17(15일)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Basic Template</dc:title>
  <dc:creator>java1</dc:creator>
  <cp:lastModifiedBy>ki ji</cp:lastModifiedBy>
  <cp:revision>16</cp:revision>
  <dcterms:modified xsi:type="dcterms:W3CDTF">2023-03-06T14:46:24Z</dcterms:modified>
</cp:coreProperties>
</file>